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handoutMasterIdLst>
    <p:handoutMasterId r:id="rId19"/>
  </p:handoutMasterIdLst>
  <p:sldIdLst>
    <p:sldId id="277" r:id="rId2"/>
    <p:sldId id="257" r:id="rId3"/>
    <p:sldId id="258" r:id="rId4"/>
    <p:sldId id="275" r:id="rId5"/>
    <p:sldId id="279" r:id="rId6"/>
    <p:sldId id="285" r:id="rId7"/>
    <p:sldId id="288" r:id="rId8"/>
    <p:sldId id="284" r:id="rId9"/>
    <p:sldId id="280" r:id="rId10"/>
    <p:sldId id="281" r:id="rId11"/>
    <p:sldId id="282" r:id="rId12"/>
    <p:sldId id="287" r:id="rId13"/>
    <p:sldId id="286" r:id="rId14"/>
    <p:sldId id="278" r:id="rId15"/>
    <p:sldId id="261" r:id="rId16"/>
    <p:sldId id="262" r:id="rId17"/>
    <p:sldId id="26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7" autoAdjust="0"/>
    <p:restoredTop sz="94660"/>
  </p:normalViewPr>
  <p:slideViewPr>
    <p:cSldViewPr snapToGrid="0">
      <p:cViewPr varScale="1">
        <p:scale>
          <a:sx n="63" d="100"/>
          <a:sy n="63" d="100"/>
        </p:scale>
        <p:origin x="64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71AAD8D-8D93-4CBE-9B6A-FA9D9C4420B6}" type="datetimeFigureOut">
              <a:rPr lang="en-US" smtClean="0"/>
              <a:t>3/12/2025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12FAC0F-9D74-4783-B40B-7DE8A7EE3334}" type="slidenum">
              <a:rPr lang="en-US" smtClean="0"/>
              <a:t>‹#›</a:t>
            </a:fld>
            <a:endParaRPr lang="en-US"/>
          </a:p>
        </p:txBody>
      </p:sp>
    </p:spTree>
    <p:extLst>
      <p:ext uri="{BB962C8B-B14F-4D97-AF65-F5344CB8AC3E}">
        <p14:creationId xmlns:p14="http://schemas.microsoft.com/office/powerpoint/2010/main" val="15632908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23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5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79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4332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926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3427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66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2520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120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68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6493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6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29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426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5477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00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37593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78" y="5034251"/>
            <a:ext cx="12120878" cy="2109661"/>
          </a:xfrm>
        </p:spPr>
        <p:txBody>
          <a:bodyPr>
            <a:normAutofit fontScale="90000"/>
          </a:bodyPr>
          <a:lstStyle/>
          <a:p>
            <a:pPr algn="ctr"/>
            <a:r>
              <a:rPr lang="en-US" sz="5400" b="1" dirty="0"/>
              <a:t>Leaders’ Guide </a:t>
            </a:r>
            <a:br>
              <a:rPr lang="en-US" sz="5400" b="1" dirty="0"/>
            </a:br>
            <a:r>
              <a:rPr lang="en-US" sz="5400" b="1" dirty="0"/>
              <a:t>ETIWAN &amp; BLACK RIVER </a:t>
            </a:r>
            <a:r>
              <a:rPr lang="en-US" sz="5400" b="1" dirty="0" err="1"/>
              <a:t>dIST.</a:t>
            </a:r>
            <a:br>
              <a:rPr lang="en-US" sz="5400" b="1" dirty="0"/>
            </a:br>
            <a:r>
              <a:rPr lang="en-US" sz="5400" dirty="0"/>
              <a:t>2025 Camp Card Sale</a:t>
            </a:r>
            <a:br>
              <a:rPr lang="en-US" sz="5400" dirty="0"/>
            </a:br>
            <a:endParaRPr lang="en-US" sz="5400" dirty="0"/>
          </a:p>
        </p:txBody>
      </p:sp>
      <p:sp>
        <p:nvSpPr>
          <p:cNvPr id="3" name="Subtitle 2"/>
          <p:cNvSpPr>
            <a:spLocks noGrp="1"/>
          </p:cNvSpPr>
          <p:nvPr>
            <p:ph type="subTitle" idx="1"/>
          </p:nvPr>
        </p:nvSpPr>
        <p:spPr>
          <a:xfrm>
            <a:off x="965200" y="6014720"/>
            <a:ext cx="9554701" cy="1445230"/>
          </a:xfrm>
        </p:spPr>
        <p:txBody>
          <a:bodyPr>
            <a:noAutofit/>
          </a:bodyPr>
          <a:lstStyle/>
          <a:p>
            <a:r>
              <a:rPr lang="en-US" sz="5400" dirty="0">
                <a:solidFill>
                  <a:schemeClr val="tx1"/>
                </a:solidFill>
              </a:rPr>
              <a:t>  Coastal Carolina Council</a:t>
            </a:r>
          </a:p>
          <a:p>
            <a:r>
              <a:rPr lang="en-US" sz="5400" dirty="0"/>
              <a:t> </a:t>
            </a:r>
          </a:p>
        </p:txBody>
      </p:sp>
      <p:pic>
        <p:nvPicPr>
          <p:cNvPr id="21" name="Picture 20">
            <a:extLst>
              <a:ext uri="{FF2B5EF4-FFF2-40B4-BE49-F238E27FC236}">
                <a16:creationId xmlns:a16="http://schemas.microsoft.com/office/drawing/2014/main" id="{CA35ACCD-AF46-B975-D00C-63A5D9EAA212}"/>
              </a:ext>
            </a:extLst>
          </p:cNvPr>
          <p:cNvPicPr>
            <a:picLocks noChangeAspect="1"/>
          </p:cNvPicPr>
          <p:nvPr/>
        </p:nvPicPr>
        <p:blipFill>
          <a:blip r:embed="rId2"/>
          <a:stretch>
            <a:fillRect/>
          </a:stretch>
        </p:blipFill>
        <p:spPr>
          <a:xfrm rot="20243090">
            <a:off x="447040" y="1064546"/>
            <a:ext cx="7012727" cy="1942814"/>
          </a:xfrm>
          <a:prstGeom prst="rect">
            <a:avLst/>
          </a:prstGeom>
        </p:spPr>
      </p:pic>
      <p:pic>
        <p:nvPicPr>
          <p:cNvPr id="23" name="Picture 22">
            <a:extLst>
              <a:ext uri="{FF2B5EF4-FFF2-40B4-BE49-F238E27FC236}">
                <a16:creationId xmlns:a16="http://schemas.microsoft.com/office/drawing/2014/main" id="{BAAF4587-BF99-BAB1-2C52-AF7F2018672E}"/>
              </a:ext>
            </a:extLst>
          </p:cNvPr>
          <p:cNvPicPr>
            <a:picLocks noChangeAspect="1"/>
          </p:cNvPicPr>
          <p:nvPr/>
        </p:nvPicPr>
        <p:blipFill>
          <a:blip r:embed="rId3"/>
          <a:stretch>
            <a:fillRect/>
          </a:stretch>
        </p:blipFill>
        <p:spPr>
          <a:xfrm rot="20238553">
            <a:off x="5111016" y="1083604"/>
            <a:ext cx="6983884" cy="1904696"/>
          </a:xfrm>
          <a:prstGeom prst="rect">
            <a:avLst/>
          </a:prstGeom>
        </p:spPr>
      </p:pic>
    </p:spTree>
    <p:extLst>
      <p:ext uri="{BB962C8B-B14F-4D97-AF65-F5344CB8AC3E}">
        <p14:creationId xmlns:p14="http://schemas.microsoft.com/office/powerpoint/2010/main" val="340533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0FE53-5786-59B3-988D-102A0B888EEC}"/>
              </a:ext>
            </a:extLst>
          </p:cNvPr>
          <p:cNvPicPr>
            <a:picLocks noChangeAspect="1"/>
          </p:cNvPicPr>
          <p:nvPr/>
        </p:nvPicPr>
        <p:blipFill>
          <a:blip r:embed="rId2"/>
          <a:stretch>
            <a:fillRect/>
          </a:stretch>
        </p:blipFill>
        <p:spPr>
          <a:xfrm>
            <a:off x="1062990" y="171830"/>
            <a:ext cx="10046970" cy="6502012"/>
          </a:xfrm>
          <a:prstGeom prst="rect">
            <a:avLst/>
          </a:prstGeom>
        </p:spPr>
      </p:pic>
      <p:sp>
        <p:nvSpPr>
          <p:cNvPr id="5" name="Rectangle 4">
            <a:extLst>
              <a:ext uri="{FF2B5EF4-FFF2-40B4-BE49-F238E27FC236}">
                <a16:creationId xmlns:a16="http://schemas.microsoft.com/office/drawing/2014/main" id="{CD996757-7EB2-D478-A78B-BE7C68764273}"/>
              </a:ext>
            </a:extLst>
          </p:cNvPr>
          <p:cNvSpPr/>
          <p:nvPr/>
        </p:nvSpPr>
        <p:spPr>
          <a:xfrm>
            <a:off x="1346949" y="2967335"/>
            <a:ext cx="949811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 North Charleston</a:t>
            </a:r>
          </a:p>
        </p:txBody>
      </p:sp>
    </p:spTree>
    <p:extLst>
      <p:ext uri="{BB962C8B-B14F-4D97-AF65-F5344CB8AC3E}">
        <p14:creationId xmlns:p14="http://schemas.microsoft.com/office/powerpoint/2010/main" val="276844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B1E04-0F88-0C3D-A1C4-BEF2EFFC5A03}"/>
              </a:ext>
            </a:extLst>
          </p:cNvPr>
          <p:cNvPicPr>
            <a:picLocks noChangeAspect="1"/>
          </p:cNvPicPr>
          <p:nvPr/>
        </p:nvPicPr>
        <p:blipFill>
          <a:blip r:embed="rId2"/>
          <a:stretch>
            <a:fillRect/>
          </a:stretch>
        </p:blipFill>
        <p:spPr>
          <a:xfrm>
            <a:off x="1040130" y="182362"/>
            <a:ext cx="10069830" cy="6520413"/>
          </a:xfrm>
          <a:prstGeom prst="rect">
            <a:avLst/>
          </a:prstGeom>
        </p:spPr>
      </p:pic>
      <p:sp>
        <p:nvSpPr>
          <p:cNvPr id="5" name="Rectangle 4">
            <a:extLst>
              <a:ext uri="{FF2B5EF4-FFF2-40B4-BE49-F238E27FC236}">
                <a16:creationId xmlns:a16="http://schemas.microsoft.com/office/drawing/2014/main" id="{1CCF8754-DD86-646C-C2D1-860E7B719A57}"/>
              </a:ext>
            </a:extLst>
          </p:cNvPr>
          <p:cNvSpPr/>
          <p:nvPr/>
        </p:nvSpPr>
        <p:spPr>
          <a:xfrm>
            <a:off x="1050394" y="2967335"/>
            <a:ext cx="1009122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 James &amp; John’s Isl.</a:t>
            </a:r>
          </a:p>
        </p:txBody>
      </p:sp>
    </p:spTree>
    <p:extLst>
      <p:ext uri="{BB962C8B-B14F-4D97-AF65-F5344CB8AC3E}">
        <p14:creationId xmlns:p14="http://schemas.microsoft.com/office/powerpoint/2010/main" val="111925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1B4968-1B20-E067-8720-D39A9C4C9368}"/>
              </a:ext>
            </a:extLst>
          </p:cNvPr>
          <p:cNvPicPr>
            <a:picLocks noChangeAspect="1"/>
          </p:cNvPicPr>
          <p:nvPr/>
        </p:nvPicPr>
        <p:blipFill>
          <a:blip r:embed="rId2"/>
          <a:stretch>
            <a:fillRect/>
          </a:stretch>
        </p:blipFill>
        <p:spPr>
          <a:xfrm>
            <a:off x="1005840" y="213360"/>
            <a:ext cx="10045977" cy="6518449"/>
          </a:xfrm>
          <a:prstGeom prst="rect">
            <a:avLst/>
          </a:prstGeom>
        </p:spPr>
      </p:pic>
      <p:sp>
        <p:nvSpPr>
          <p:cNvPr id="4" name="Rectangle 3">
            <a:extLst>
              <a:ext uri="{FF2B5EF4-FFF2-40B4-BE49-F238E27FC236}">
                <a16:creationId xmlns:a16="http://schemas.microsoft.com/office/drawing/2014/main" id="{60C1984D-1377-CEAC-EC49-77BA6DB491FD}"/>
              </a:ext>
            </a:extLst>
          </p:cNvPr>
          <p:cNvSpPr/>
          <p:nvPr/>
        </p:nvSpPr>
        <p:spPr>
          <a:xfrm>
            <a:off x="819623" y="3169919"/>
            <a:ext cx="10143017"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Lowcountry – Hilton Head/Bluffton</a:t>
            </a:r>
          </a:p>
        </p:txBody>
      </p:sp>
    </p:spTree>
    <p:extLst>
      <p:ext uri="{BB962C8B-B14F-4D97-AF65-F5344CB8AC3E}">
        <p14:creationId xmlns:p14="http://schemas.microsoft.com/office/powerpoint/2010/main" val="332755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CB1A1-764E-0273-17D1-873B39803E0E}"/>
              </a:ext>
            </a:extLst>
          </p:cNvPr>
          <p:cNvPicPr>
            <a:picLocks noChangeAspect="1"/>
          </p:cNvPicPr>
          <p:nvPr/>
        </p:nvPicPr>
        <p:blipFill>
          <a:blip r:embed="rId2"/>
          <a:stretch>
            <a:fillRect/>
          </a:stretch>
        </p:blipFill>
        <p:spPr>
          <a:xfrm>
            <a:off x="1087120" y="184861"/>
            <a:ext cx="10017760" cy="6488278"/>
          </a:xfrm>
          <a:prstGeom prst="rect">
            <a:avLst/>
          </a:prstGeom>
        </p:spPr>
      </p:pic>
      <p:sp>
        <p:nvSpPr>
          <p:cNvPr id="4" name="Rectangle 3">
            <a:extLst>
              <a:ext uri="{FF2B5EF4-FFF2-40B4-BE49-F238E27FC236}">
                <a16:creationId xmlns:a16="http://schemas.microsoft.com/office/drawing/2014/main" id="{C16563BA-0FFB-8F08-23C8-45B911B275F0}"/>
              </a:ext>
            </a:extLst>
          </p:cNvPr>
          <p:cNvSpPr/>
          <p:nvPr/>
        </p:nvSpPr>
        <p:spPr>
          <a:xfrm>
            <a:off x="2344816" y="2967335"/>
            <a:ext cx="750237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Lowcountry - Beaufort</a:t>
            </a:r>
          </a:p>
        </p:txBody>
      </p:sp>
    </p:spTree>
    <p:extLst>
      <p:ext uri="{BB962C8B-B14F-4D97-AF65-F5344CB8AC3E}">
        <p14:creationId xmlns:p14="http://schemas.microsoft.com/office/powerpoint/2010/main" val="71481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979054"/>
          </a:xfrm>
        </p:spPr>
        <p:txBody>
          <a:bodyPr>
            <a:normAutofit fontScale="90000"/>
          </a:bodyPr>
          <a:lstStyle/>
          <a:p>
            <a:pPr algn="ctr"/>
            <a:br>
              <a:rPr lang="en-US" dirty="0"/>
            </a:br>
            <a:r>
              <a:rPr lang="en-US" sz="4800" dirty="0"/>
              <a:t>Units can still return</a:t>
            </a:r>
            <a:br>
              <a:rPr lang="en-US" sz="4800" dirty="0"/>
            </a:br>
            <a:r>
              <a:rPr lang="en-US" sz="4800" dirty="0"/>
              <a:t>Unsold cards!</a:t>
            </a:r>
          </a:p>
        </p:txBody>
      </p:sp>
      <p:sp>
        <p:nvSpPr>
          <p:cNvPr id="3" name="Content Placeholder 2"/>
          <p:cNvSpPr>
            <a:spLocks noGrp="1"/>
          </p:cNvSpPr>
          <p:nvPr>
            <p:ph idx="1"/>
          </p:nvPr>
        </p:nvSpPr>
        <p:spPr>
          <a:xfrm>
            <a:off x="677334" y="2550017"/>
            <a:ext cx="8596668" cy="3491345"/>
          </a:xfrm>
        </p:spPr>
        <p:txBody>
          <a:bodyPr>
            <a:normAutofit lnSpcReduction="10000"/>
          </a:bodyPr>
          <a:lstStyle/>
          <a:p>
            <a:pPr marL="0" indent="0" algn="just">
              <a:buNone/>
            </a:pPr>
            <a:r>
              <a:rPr lang="en-US" sz="2800" b="1" dirty="0">
                <a:solidFill>
                  <a:schemeClr val="bg1"/>
                </a:solidFill>
              </a:rPr>
              <a:t>Units can return unsold cards without a commitment to purchase cards up front.  Leaders are asked to check out enough cards to begin their sale and request additional cards to replace cards sold.  At the conclusion of the sale, leaders can return all unsold cards with no penalty!</a:t>
            </a:r>
          </a:p>
          <a:p>
            <a:pPr marL="0" indent="0">
              <a:buNone/>
            </a:pPr>
            <a:r>
              <a:rPr lang="en-US" dirty="0"/>
              <a:t> </a:t>
            </a:r>
          </a:p>
          <a:p>
            <a:endParaRPr lang="en-US" dirty="0"/>
          </a:p>
        </p:txBody>
      </p:sp>
    </p:spTree>
    <p:extLst>
      <p:ext uri="{BB962C8B-B14F-4D97-AF65-F5344CB8AC3E}">
        <p14:creationId xmlns:p14="http://schemas.microsoft.com/office/powerpoint/2010/main" val="396413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082"/>
            <a:ext cx="8596668" cy="755560"/>
          </a:xfrm>
        </p:spPr>
        <p:txBody>
          <a:bodyPr/>
          <a:lstStyle/>
          <a:p>
            <a:r>
              <a:rPr lang="en-US" dirty="0"/>
              <a:t>Important Reminders</a:t>
            </a:r>
          </a:p>
        </p:txBody>
      </p:sp>
      <p:sp>
        <p:nvSpPr>
          <p:cNvPr id="3" name="Content Placeholder 2"/>
          <p:cNvSpPr>
            <a:spLocks noGrp="1"/>
          </p:cNvSpPr>
          <p:nvPr>
            <p:ph idx="1"/>
          </p:nvPr>
        </p:nvSpPr>
        <p:spPr>
          <a:xfrm>
            <a:off x="548545" y="875763"/>
            <a:ext cx="8596668" cy="4378817"/>
          </a:xfrm>
        </p:spPr>
        <p:txBody>
          <a:bodyPr>
            <a:normAutofit fontScale="92500"/>
          </a:bodyPr>
          <a:lstStyle/>
          <a:p>
            <a:r>
              <a:rPr lang="en-US" sz="2800" dirty="0">
                <a:solidFill>
                  <a:schemeClr val="bg1"/>
                </a:solidFill>
              </a:rPr>
              <a:t>Camp Cards should be treated like CASH.</a:t>
            </a:r>
          </a:p>
          <a:p>
            <a:r>
              <a:rPr lang="en-US" sz="2800" dirty="0">
                <a:solidFill>
                  <a:schemeClr val="bg1"/>
                </a:solidFill>
              </a:rPr>
              <a:t>All money due and all unsold cards MUST BE RETURNED for account to be completely settled.</a:t>
            </a:r>
          </a:p>
          <a:p>
            <a:r>
              <a:rPr lang="en-US" sz="2800" dirty="0">
                <a:solidFill>
                  <a:schemeClr val="bg1"/>
                </a:solidFill>
              </a:rPr>
              <a:t>Unit is responsible and accountable for all cards checked out.</a:t>
            </a:r>
          </a:p>
          <a:p>
            <a:r>
              <a:rPr lang="en-US" sz="2800" dirty="0">
                <a:solidFill>
                  <a:schemeClr val="bg1"/>
                </a:solidFill>
              </a:rPr>
              <a:t>Unit is responsible for payment of lost cards.  Scouts should be held accountable for lost cards to teach </a:t>
            </a:r>
            <a:r>
              <a:rPr lang="en-US" sz="2800" i="1" dirty="0">
                <a:solidFill>
                  <a:schemeClr val="bg1"/>
                </a:solidFill>
              </a:rPr>
              <a:t>them trustworthiness, responsibility and accountability.</a:t>
            </a:r>
          </a:p>
        </p:txBody>
      </p:sp>
      <p:sp>
        <p:nvSpPr>
          <p:cNvPr id="4" name="Rectangle 3"/>
          <p:cNvSpPr/>
          <p:nvPr/>
        </p:nvSpPr>
        <p:spPr>
          <a:xfrm>
            <a:off x="4532308" y="5388702"/>
            <a:ext cx="240642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Ca$h</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084" name="Picture 12" descr="http://www.bstroop93.org/Images/fingers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23" y="4929746"/>
            <a:ext cx="938395" cy="1706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A12280-5923-4BE0-A385-D2A718924A06}"/>
              </a:ext>
            </a:extLst>
          </p:cNvPr>
          <p:cNvPicPr>
            <a:picLocks noChangeAspect="1"/>
          </p:cNvPicPr>
          <p:nvPr/>
        </p:nvPicPr>
        <p:blipFill>
          <a:blip r:embed="rId3"/>
          <a:stretch>
            <a:fillRect/>
          </a:stretch>
        </p:blipFill>
        <p:spPr>
          <a:xfrm>
            <a:off x="763676" y="5267802"/>
            <a:ext cx="3557116" cy="1044230"/>
          </a:xfrm>
          <a:prstGeom prst="rect">
            <a:avLst/>
          </a:prstGeom>
        </p:spPr>
      </p:pic>
    </p:spTree>
    <p:extLst>
      <p:ext uri="{BB962C8B-B14F-4D97-AF65-F5344CB8AC3E}">
        <p14:creationId xmlns:p14="http://schemas.microsoft.com/office/powerpoint/2010/main" val="257180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5865"/>
          </a:xfrm>
        </p:spPr>
        <p:txBody>
          <a:bodyPr>
            <a:normAutofit/>
          </a:bodyPr>
          <a:lstStyle/>
          <a:p>
            <a:r>
              <a:rPr lang="en-US" sz="5400" dirty="0"/>
              <a:t>Payment Methods</a:t>
            </a:r>
          </a:p>
        </p:txBody>
      </p:sp>
      <p:sp>
        <p:nvSpPr>
          <p:cNvPr id="3" name="Content Placeholder 2"/>
          <p:cNvSpPr>
            <a:spLocks noGrp="1"/>
          </p:cNvSpPr>
          <p:nvPr>
            <p:ph idx="1"/>
          </p:nvPr>
        </p:nvSpPr>
        <p:spPr>
          <a:xfrm>
            <a:off x="677334" y="1545465"/>
            <a:ext cx="8596668" cy="5048518"/>
          </a:xfrm>
        </p:spPr>
        <p:txBody>
          <a:bodyPr>
            <a:normAutofit fontScale="92500" lnSpcReduction="10000"/>
          </a:bodyPr>
          <a:lstStyle/>
          <a:p>
            <a:r>
              <a:rPr lang="en-US" sz="3600">
                <a:solidFill>
                  <a:schemeClr val="bg1"/>
                </a:solidFill>
              </a:rPr>
              <a:t>Cash</a:t>
            </a:r>
          </a:p>
          <a:p>
            <a:endParaRPr lang="en-US" sz="3600" dirty="0">
              <a:solidFill>
                <a:schemeClr val="bg1"/>
              </a:solidFill>
            </a:endParaRPr>
          </a:p>
          <a:p>
            <a:r>
              <a:rPr lang="en-US" sz="3600" dirty="0">
                <a:solidFill>
                  <a:schemeClr val="bg1"/>
                </a:solidFill>
              </a:rPr>
              <a:t>Single unit check or cashier’s check made payable to: </a:t>
            </a:r>
          </a:p>
          <a:p>
            <a:pPr marL="0" indent="0">
              <a:buNone/>
            </a:pPr>
            <a:r>
              <a:rPr lang="en-US" sz="3600" dirty="0">
                <a:solidFill>
                  <a:schemeClr val="bg1"/>
                </a:solidFill>
              </a:rPr>
              <a:t>		Coastal Carolina Council</a:t>
            </a:r>
          </a:p>
          <a:p>
            <a:pPr lvl="1"/>
            <a:r>
              <a:rPr lang="en-US" sz="3200" dirty="0">
                <a:solidFill>
                  <a:schemeClr val="bg1"/>
                </a:solidFill>
              </a:rPr>
              <a:t>Be sure check Identifies unit </a:t>
            </a:r>
          </a:p>
          <a:p>
            <a:pPr marL="457200" lvl="1" indent="0">
              <a:buNone/>
            </a:pPr>
            <a:r>
              <a:rPr lang="en-US" sz="3200" dirty="0">
                <a:solidFill>
                  <a:schemeClr val="bg1"/>
                </a:solidFill>
              </a:rPr>
              <a:t>				type and unit number </a:t>
            </a:r>
          </a:p>
          <a:p>
            <a:pPr lvl="1"/>
            <a:r>
              <a:rPr lang="en-US" sz="3200" dirty="0">
                <a:solidFill>
                  <a:schemeClr val="bg1"/>
                </a:solidFill>
              </a:rPr>
              <a:t>(Example: Pack 231, Camp Card Sales)</a:t>
            </a:r>
          </a:p>
          <a:p>
            <a:endParaRPr lang="en-US" dirty="0"/>
          </a:p>
        </p:txBody>
      </p:sp>
    </p:spTree>
    <p:extLst>
      <p:ext uri="{BB962C8B-B14F-4D97-AF65-F5344CB8AC3E}">
        <p14:creationId xmlns:p14="http://schemas.microsoft.com/office/powerpoint/2010/main" val="136849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7" y="145961"/>
            <a:ext cx="8596668" cy="1320800"/>
          </a:xfrm>
        </p:spPr>
        <p:txBody>
          <a:bodyPr>
            <a:normAutofit/>
          </a:bodyPr>
          <a:lstStyle/>
          <a:p>
            <a:r>
              <a:rPr lang="en-US" dirty="0"/>
              <a:t>Guideline for Selling Camp Cards in Front of Card Sponsor Stores</a:t>
            </a:r>
          </a:p>
        </p:txBody>
      </p:sp>
      <p:sp>
        <p:nvSpPr>
          <p:cNvPr id="3" name="Content Placeholder 2"/>
          <p:cNvSpPr>
            <a:spLocks noGrp="1"/>
          </p:cNvSpPr>
          <p:nvPr>
            <p:ph idx="1"/>
          </p:nvPr>
        </p:nvSpPr>
        <p:spPr>
          <a:xfrm>
            <a:off x="175057" y="1466761"/>
            <a:ext cx="9162125" cy="5088585"/>
          </a:xfrm>
        </p:spPr>
        <p:txBody>
          <a:bodyPr>
            <a:noAutofit/>
          </a:bodyPr>
          <a:lstStyle/>
          <a:p>
            <a:r>
              <a:rPr lang="en-US" sz="2400" b="1" dirty="0">
                <a:solidFill>
                  <a:schemeClr val="bg1"/>
                </a:solidFill>
              </a:rPr>
              <a:t>Always ask for store manager’s approval.</a:t>
            </a:r>
            <a:endParaRPr lang="en-US" sz="2400" dirty="0">
              <a:solidFill>
                <a:schemeClr val="bg1"/>
              </a:solidFill>
            </a:endParaRPr>
          </a:p>
          <a:p>
            <a:pPr hangingPunct="0"/>
            <a:r>
              <a:rPr lang="en-US" sz="2400" b="1" dirty="0">
                <a:solidFill>
                  <a:schemeClr val="bg1"/>
                </a:solidFill>
              </a:rPr>
              <a:t>Respect the store manager’s wishes. </a:t>
            </a:r>
          </a:p>
          <a:p>
            <a:pPr lvl="1" hangingPunct="0"/>
            <a:r>
              <a:rPr lang="en-US" sz="2200" b="1" dirty="0">
                <a:solidFill>
                  <a:schemeClr val="bg1"/>
                </a:solidFill>
              </a:rPr>
              <a:t>Store manager may feel that selling cards to customers entering the store is not attracting new business. </a:t>
            </a:r>
          </a:p>
          <a:p>
            <a:pPr lvl="1" hangingPunct="0"/>
            <a:r>
              <a:rPr lang="en-US" sz="2200" b="1" dirty="0">
                <a:solidFill>
                  <a:schemeClr val="bg1"/>
                </a:solidFill>
              </a:rPr>
              <a:t>Some stores also have corporate policies that do not allow store managers to allow any outside sales. </a:t>
            </a:r>
          </a:p>
          <a:p>
            <a:r>
              <a:rPr lang="en-US" sz="2400" b="1" dirty="0">
                <a:solidFill>
                  <a:schemeClr val="bg1"/>
                </a:solidFill>
              </a:rPr>
              <a:t>If the store manager says no, respect their response.</a:t>
            </a:r>
            <a:endParaRPr lang="en-US" sz="2400" dirty="0">
              <a:solidFill>
                <a:schemeClr val="bg1"/>
              </a:solidFill>
            </a:endParaRPr>
          </a:p>
          <a:p>
            <a:r>
              <a:rPr lang="en-US" sz="2400" b="1" dirty="0">
                <a:solidFill>
                  <a:schemeClr val="bg1"/>
                </a:solidFill>
              </a:rPr>
              <a:t>Always sell in full uniform!  </a:t>
            </a:r>
            <a:endParaRPr lang="en-US" sz="2400" dirty="0">
              <a:solidFill>
                <a:schemeClr val="bg1"/>
              </a:solidFill>
            </a:endParaRPr>
          </a:p>
          <a:p>
            <a:pPr lvl="0"/>
            <a:r>
              <a:rPr lang="en-US" sz="2400" b="1" dirty="0">
                <a:solidFill>
                  <a:schemeClr val="bg1"/>
                </a:solidFill>
              </a:rPr>
              <a:t>Always provide adult supervision- Youth protection requirements apply.</a:t>
            </a:r>
            <a:endParaRPr lang="en-US" sz="2400" dirty="0">
              <a:solidFill>
                <a:schemeClr val="bg1"/>
              </a:solidFill>
            </a:endParaRPr>
          </a:p>
          <a:p>
            <a:endParaRPr lang="en-US" sz="2400" dirty="0"/>
          </a:p>
        </p:txBody>
      </p:sp>
    </p:spTree>
    <p:extLst>
      <p:ext uri="{BB962C8B-B14F-4D97-AF65-F5344CB8AC3E}">
        <p14:creationId xmlns:p14="http://schemas.microsoft.com/office/powerpoint/2010/main" val="385883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95" y="120203"/>
            <a:ext cx="8596668" cy="922986"/>
          </a:xfrm>
        </p:spPr>
        <p:txBody>
          <a:bodyPr>
            <a:normAutofit fontScale="90000"/>
          </a:bodyPr>
          <a:lstStyle/>
          <a:p>
            <a:r>
              <a:rPr lang="en-US" sz="6000" dirty="0"/>
              <a:t>Key Sale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9425530"/>
              </p:ext>
            </p:extLst>
          </p:nvPr>
        </p:nvGraphicFramePr>
        <p:xfrm>
          <a:off x="309093" y="1056067"/>
          <a:ext cx="11262206" cy="4206626"/>
        </p:xfrm>
        <a:graphic>
          <a:graphicData uri="http://schemas.openxmlformats.org/drawingml/2006/table">
            <a:tbl>
              <a:tblPr firstRow="1" bandRow="1">
                <a:tableStyleId>{5C22544A-7EE6-4342-B048-85BDC9FD1C3A}</a:tableStyleId>
              </a:tblPr>
              <a:tblGrid>
                <a:gridCol w="2465705">
                  <a:extLst>
                    <a:ext uri="{9D8B030D-6E8A-4147-A177-3AD203B41FA5}">
                      <a16:colId xmlns:a16="http://schemas.microsoft.com/office/drawing/2014/main" val="20000"/>
                    </a:ext>
                  </a:extLst>
                </a:gridCol>
                <a:gridCol w="8796501">
                  <a:extLst>
                    <a:ext uri="{9D8B030D-6E8A-4147-A177-3AD203B41FA5}">
                      <a16:colId xmlns:a16="http://schemas.microsoft.com/office/drawing/2014/main" val="20001"/>
                    </a:ext>
                  </a:extLst>
                </a:gridCol>
              </a:tblGrid>
              <a:tr h="685993">
                <a:tc>
                  <a:txBody>
                    <a:bodyPr/>
                    <a:lstStyle/>
                    <a:p>
                      <a:r>
                        <a:rPr lang="en-US" sz="2800" dirty="0"/>
                        <a:t>DATE</a:t>
                      </a:r>
                    </a:p>
                  </a:txBody>
                  <a:tcPr/>
                </a:tc>
                <a:tc>
                  <a:txBody>
                    <a:bodyPr/>
                    <a:lstStyle/>
                    <a:p>
                      <a:r>
                        <a:rPr lang="en-US" sz="2800" dirty="0"/>
                        <a:t>KEY INFORMATION</a:t>
                      </a:r>
                    </a:p>
                  </a:txBody>
                  <a:tcPr/>
                </a:tc>
                <a:extLst>
                  <a:ext uri="{0D108BD9-81ED-4DB2-BD59-A6C34878D82A}">
                    <a16:rowId xmlns:a16="http://schemas.microsoft.com/office/drawing/2014/main" val="10000"/>
                  </a:ext>
                </a:extLst>
              </a:tr>
              <a:tr h="685993">
                <a:tc>
                  <a:txBody>
                    <a:bodyPr/>
                    <a:lstStyle/>
                    <a:p>
                      <a:r>
                        <a:rPr lang="en-US" sz="2800" baseline="0" dirty="0"/>
                        <a:t>March 15</a:t>
                      </a:r>
                      <a:endParaRPr lang="en-US" sz="2800" dirty="0"/>
                    </a:p>
                  </a:txBody>
                  <a:tcPr/>
                </a:tc>
                <a:tc>
                  <a:txBody>
                    <a:bodyPr/>
                    <a:lstStyle/>
                    <a:p>
                      <a:r>
                        <a:rPr lang="en-US" sz="2800" dirty="0"/>
                        <a:t>Camp</a:t>
                      </a:r>
                      <a:r>
                        <a:rPr lang="en-US" sz="2800" baseline="0" dirty="0"/>
                        <a:t> card sale begins</a:t>
                      </a:r>
                      <a:endParaRPr lang="en-US" sz="2800" dirty="0"/>
                    </a:p>
                  </a:txBody>
                  <a:tcPr/>
                </a:tc>
                <a:extLst>
                  <a:ext uri="{0D108BD9-81ED-4DB2-BD59-A6C34878D82A}">
                    <a16:rowId xmlns:a16="http://schemas.microsoft.com/office/drawing/2014/main" val="10001"/>
                  </a:ext>
                </a:extLst>
              </a:tr>
              <a:tr h="685993">
                <a:tc>
                  <a:txBody>
                    <a:bodyPr/>
                    <a:lstStyle/>
                    <a:p>
                      <a:r>
                        <a:rPr lang="en-US" sz="2800" dirty="0"/>
                        <a:t>June 1</a:t>
                      </a:r>
                    </a:p>
                  </a:txBody>
                  <a:tcPr/>
                </a:tc>
                <a:tc>
                  <a:txBody>
                    <a:bodyPr/>
                    <a:lstStyle/>
                    <a:p>
                      <a:r>
                        <a:rPr lang="en-US" sz="2800" dirty="0"/>
                        <a:t>Initial Camp card sale ends, turn-in all cards and funds – Decide if continuing to sell</a:t>
                      </a:r>
                    </a:p>
                  </a:txBody>
                  <a:tcPr/>
                </a:tc>
                <a:extLst>
                  <a:ext uri="{0D108BD9-81ED-4DB2-BD59-A6C34878D82A}">
                    <a16:rowId xmlns:a16="http://schemas.microsoft.com/office/drawing/2014/main" val="10002"/>
                  </a:ext>
                </a:extLst>
              </a:tr>
              <a:tr h="654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After June 6</a:t>
                      </a:r>
                    </a:p>
                    <a:p>
                      <a:endParaRPr lang="en-US" sz="2800" dirty="0"/>
                    </a:p>
                  </a:txBody>
                  <a:tcPr/>
                </a:tc>
                <a:tc>
                  <a:txBody>
                    <a:bodyPr/>
                    <a:lstStyle/>
                    <a:p>
                      <a:r>
                        <a:rPr lang="en-US" sz="2800" b="1" dirty="0">
                          <a:solidFill>
                            <a:srgbClr val="FF0000"/>
                          </a:solidFill>
                        </a:rPr>
                        <a:t>Accounts are PAST DUE.</a:t>
                      </a:r>
                      <a:endParaRPr lang="en-US" sz="2800" dirty="0"/>
                    </a:p>
                  </a:txBody>
                  <a:tcPr/>
                </a:tc>
                <a:extLst>
                  <a:ext uri="{0D108BD9-81ED-4DB2-BD59-A6C34878D82A}">
                    <a16:rowId xmlns:a16="http://schemas.microsoft.com/office/drawing/2014/main" val="10003"/>
                  </a:ext>
                </a:extLst>
              </a:tr>
              <a:tr h="685993">
                <a:tc>
                  <a:txBody>
                    <a:bodyPr/>
                    <a:lstStyle/>
                    <a:p>
                      <a:endParaRPr lang="en-US" sz="2800" dirty="0"/>
                    </a:p>
                  </a:txBody>
                  <a:tcPr/>
                </a:tc>
                <a:tc>
                  <a:txBody>
                    <a:bodyPr/>
                    <a:lstStyle/>
                    <a:p>
                      <a:r>
                        <a:rPr lang="en-US" sz="2800" b="1" dirty="0">
                          <a:solidFill>
                            <a:srgbClr val="FF0000"/>
                          </a:solidFill>
                        </a:rPr>
                        <a:t>  Case-by-Case Cards can be reissued to continue to sell STILL at 50/50                                                  </a:t>
                      </a:r>
                      <a:r>
                        <a:rPr lang="en-US" sz="2800" b="1" baseline="0" dirty="0">
                          <a:solidFill>
                            <a:srgbClr val="FF0000"/>
                          </a:solidFill>
                        </a:rPr>
                        <a:t>                                                       </a:t>
                      </a:r>
                      <a:endParaRPr lang="en-US" sz="2800" b="1"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12123" y="6104585"/>
            <a:ext cx="8135560" cy="646331"/>
          </a:xfrm>
          <a:prstGeom prst="rect">
            <a:avLst/>
          </a:prstGeom>
          <a:noFill/>
        </p:spPr>
        <p:txBody>
          <a:bodyPr wrap="none" rtlCol="0">
            <a:spAutoFit/>
          </a:bodyPr>
          <a:lstStyle/>
          <a:p>
            <a:r>
              <a:rPr lang="en-US" b="1" i="1" dirty="0">
                <a:solidFill>
                  <a:srgbClr val="FF0000"/>
                </a:solidFill>
              </a:rPr>
              <a:t>Completely settled account: Unit pays council invoice for cards sold or </a:t>
            </a:r>
          </a:p>
          <a:p>
            <a:r>
              <a:rPr lang="en-US" b="1" i="1" dirty="0">
                <a:solidFill>
                  <a:srgbClr val="FF0000"/>
                </a:solidFill>
              </a:rPr>
              <a:t>unaccounted for &amp; all unsold </a:t>
            </a:r>
            <a:r>
              <a:rPr lang="en-US" b="1" i="1">
                <a:solidFill>
                  <a:srgbClr val="FF0000"/>
                </a:solidFill>
              </a:rPr>
              <a:t>cards get returned</a:t>
            </a:r>
            <a:r>
              <a:rPr lang="en-US" b="1" i="1" dirty="0">
                <a:solidFill>
                  <a:srgbClr val="FF0000"/>
                </a:solidFill>
              </a:rPr>
              <a:t>. </a:t>
            </a:r>
          </a:p>
        </p:txBody>
      </p:sp>
    </p:spTree>
    <p:extLst>
      <p:ext uri="{BB962C8B-B14F-4D97-AF65-F5344CB8AC3E}">
        <p14:creationId xmlns:p14="http://schemas.microsoft.com/office/powerpoint/2010/main" val="326172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22" y="650659"/>
            <a:ext cx="8596668" cy="418287"/>
          </a:xfrm>
        </p:spPr>
        <p:txBody>
          <a:bodyPr>
            <a:normAutofit fontScale="90000"/>
          </a:bodyPr>
          <a:lstStyle/>
          <a:p>
            <a:r>
              <a:rPr lang="en-US" sz="6000" dirty="0"/>
              <a:t>Unit Commissions</a:t>
            </a:r>
            <a:br>
              <a:rPr lang="en-US" sz="6000" dirty="0"/>
            </a:br>
            <a:endParaRPr lang="en-US" sz="6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5349795"/>
              </p:ext>
            </p:extLst>
          </p:nvPr>
        </p:nvGraphicFramePr>
        <p:xfrm>
          <a:off x="260709" y="2915501"/>
          <a:ext cx="9543246" cy="2956560"/>
        </p:xfrm>
        <a:graphic>
          <a:graphicData uri="http://schemas.openxmlformats.org/drawingml/2006/table">
            <a:tbl>
              <a:tblPr firstRow="1" bandRow="1">
                <a:tableStyleId>{5C22544A-7EE6-4342-B048-85BDC9FD1C3A}</a:tableStyleId>
              </a:tblPr>
              <a:tblGrid>
                <a:gridCol w="3181082">
                  <a:extLst>
                    <a:ext uri="{9D8B030D-6E8A-4147-A177-3AD203B41FA5}">
                      <a16:colId xmlns:a16="http://schemas.microsoft.com/office/drawing/2014/main" val="20000"/>
                    </a:ext>
                  </a:extLst>
                </a:gridCol>
                <a:gridCol w="1824680">
                  <a:extLst>
                    <a:ext uri="{9D8B030D-6E8A-4147-A177-3AD203B41FA5}">
                      <a16:colId xmlns:a16="http://schemas.microsoft.com/office/drawing/2014/main" val="20001"/>
                    </a:ext>
                  </a:extLst>
                </a:gridCol>
                <a:gridCol w="4537484">
                  <a:extLst>
                    <a:ext uri="{9D8B030D-6E8A-4147-A177-3AD203B41FA5}">
                      <a16:colId xmlns:a16="http://schemas.microsoft.com/office/drawing/2014/main" val="20002"/>
                    </a:ext>
                  </a:extLst>
                </a:gridCol>
              </a:tblGrid>
              <a:tr h="370840">
                <a:tc>
                  <a:txBody>
                    <a:bodyPr/>
                    <a:lstStyle/>
                    <a:p>
                      <a:pPr algn="ctr"/>
                      <a:r>
                        <a:rPr lang="en-US" sz="2400" dirty="0"/>
                        <a:t>Commission Type</a:t>
                      </a:r>
                    </a:p>
                  </a:txBody>
                  <a:tcPr/>
                </a:tc>
                <a:tc>
                  <a:txBody>
                    <a:bodyPr/>
                    <a:lstStyle/>
                    <a:p>
                      <a:pPr algn="ctr"/>
                      <a:r>
                        <a:rPr lang="en-US" sz="2400" baseline="0" dirty="0"/>
                        <a:t>% of Sales</a:t>
                      </a:r>
                      <a:endParaRPr lang="en-US" sz="2400" dirty="0"/>
                    </a:p>
                  </a:txBody>
                  <a:tcPr/>
                </a:tc>
                <a:tc>
                  <a:txBody>
                    <a:bodyPr/>
                    <a:lstStyle/>
                    <a:p>
                      <a:pPr algn="ctr"/>
                      <a:r>
                        <a:rPr lang="en-US" sz="2400" dirty="0"/>
                        <a:t>Requirements</a:t>
                      </a:r>
                    </a:p>
                  </a:txBody>
                  <a:tcPr/>
                </a:tc>
                <a:extLst>
                  <a:ext uri="{0D108BD9-81ED-4DB2-BD59-A6C34878D82A}">
                    <a16:rowId xmlns:a16="http://schemas.microsoft.com/office/drawing/2014/main" val="10000"/>
                  </a:ext>
                </a:extLst>
              </a:tr>
              <a:tr h="370840">
                <a:tc>
                  <a:txBody>
                    <a:bodyPr/>
                    <a:lstStyle/>
                    <a:p>
                      <a:pPr algn="ctr"/>
                      <a:r>
                        <a:rPr lang="en-US" sz="2800" b="1" dirty="0"/>
                        <a:t>Base Commission</a:t>
                      </a:r>
                    </a:p>
                  </a:txBody>
                  <a:tcPr/>
                </a:tc>
                <a:tc>
                  <a:txBody>
                    <a:bodyPr/>
                    <a:lstStyle/>
                    <a:p>
                      <a:pPr algn="ctr"/>
                      <a:r>
                        <a:rPr lang="en-US" sz="2800" b="1" dirty="0"/>
                        <a:t>50%</a:t>
                      </a:r>
                    </a:p>
                  </a:txBody>
                  <a:tcPr/>
                </a:tc>
                <a:tc>
                  <a:txBody>
                    <a:bodyPr/>
                    <a:lstStyle/>
                    <a:p>
                      <a:r>
                        <a:rPr lang="en-US" sz="2400" b="1" dirty="0"/>
                        <a:t>Close Account By 5/24/24</a:t>
                      </a:r>
                    </a:p>
                  </a:txBody>
                  <a:tcPr/>
                </a:tc>
                <a:extLst>
                  <a:ext uri="{0D108BD9-81ED-4DB2-BD59-A6C34878D82A}">
                    <a16:rowId xmlns:a16="http://schemas.microsoft.com/office/drawing/2014/main" val="10001"/>
                  </a:ext>
                </a:extLst>
              </a:tr>
              <a:tr h="370840">
                <a:tc>
                  <a:txBody>
                    <a:bodyPr/>
                    <a:lstStyle/>
                    <a:p>
                      <a:pPr algn="ctr"/>
                      <a:r>
                        <a:rPr lang="en-US" sz="2800" b="1" dirty="0"/>
                        <a:t>Reissue</a:t>
                      </a:r>
                    </a:p>
                  </a:txBody>
                  <a:tcPr/>
                </a:tc>
                <a:tc>
                  <a:txBody>
                    <a:bodyPr/>
                    <a:lstStyle/>
                    <a:p>
                      <a:pPr algn="ctr"/>
                      <a:r>
                        <a:rPr lang="en-US" sz="2800" b="1" dirty="0"/>
                        <a:t>50%</a:t>
                      </a:r>
                    </a:p>
                  </a:txBody>
                  <a:tcPr/>
                </a:tc>
                <a:tc>
                  <a:txBody>
                    <a:bodyPr/>
                    <a:lstStyle/>
                    <a:p>
                      <a:r>
                        <a:rPr lang="en-US" sz="2400" b="1" dirty="0"/>
                        <a:t>Stay in contact with </a:t>
                      </a:r>
                      <a:r>
                        <a:rPr lang="en-US" sz="2400" b="1" dirty="0" err="1"/>
                        <a:t>Dist</a:t>
                      </a:r>
                      <a:r>
                        <a:rPr lang="en-US" sz="2400" b="1" dirty="0"/>
                        <a:t> Exec</a:t>
                      </a:r>
                    </a:p>
                  </a:txBody>
                  <a:tcPr/>
                </a:tc>
                <a:extLst>
                  <a:ext uri="{0D108BD9-81ED-4DB2-BD59-A6C34878D82A}">
                    <a16:rowId xmlns:a16="http://schemas.microsoft.com/office/drawing/2014/main" val="10002"/>
                  </a:ext>
                </a:extLst>
              </a:tr>
              <a:tr h="370840">
                <a:tc>
                  <a:txBody>
                    <a:bodyPr/>
                    <a:lstStyle/>
                    <a:p>
                      <a:pPr algn="ctr"/>
                      <a:r>
                        <a:rPr lang="en-US" sz="2800" b="1" dirty="0"/>
                        <a:t>July 31</a:t>
                      </a:r>
                    </a:p>
                  </a:txBody>
                  <a:tcPr/>
                </a:tc>
                <a:tc>
                  <a:txBody>
                    <a:bodyPr/>
                    <a:lstStyle/>
                    <a:p>
                      <a:pPr algn="ctr"/>
                      <a:endParaRPr lang="en-US" sz="2800" b="1" dirty="0"/>
                    </a:p>
                  </a:txBody>
                  <a:tcPr/>
                </a:tc>
                <a:tc>
                  <a:txBody>
                    <a:bodyPr/>
                    <a:lstStyle/>
                    <a:p>
                      <a:r>
                        <a:rPr lang="en-US" sz="2400" b="1" dirty="0"/>
                        <a:t>ALL CARDS &amp; PAYMENT DUE </a:t>
                      </a:r>
                    </a:p>
                  </a:txBody>
                  <a:tcPr/>
                </a:tc>
                <a:extLst>
                  <a:ext uri="{0D108BD9-81ED-4DB2-BD59-A6C34878D82A}">
                    <a16:rowId xmlns:a16="http://schemas.microsoft.com/office/drawing/2014/main" val="10003"/>
                  </a:ext>
                </a:extLst>
              </a:tr>
              <a:tr h="370840">
                <a:tc>
                  <a:txBody>
                    <a:bodyPr/>
                    <a:lstStyle/>
                    <a:p>
                      <a:pPr algn="ctr"/>
                      <a:endParaRPr lang="en-US" sz="2800" b="1" dirty="0">
                        <a:solidFill>
                          <a:srgbClr val="FF0000"/>
                        </a:solidFill>
                      </a:endParaRPr>
                    </a:p>
                  </a:txBody>
                  <a:tcPr/>
                </a:tc>
                <a:tc>
                  <a:txBody>
                    <a:bodyPr/>
                    <a:lstStyle/>
                    <a:p>
                      <a:pPr algn="ctr"/>
                      <a:endParaRPr lang="en-US" sz="2800" b="1" dirty="0">
                        <a:solidFill>
                          <a:srgbClr val="FF0000"/>
                        </a:solidFill>
                      </a:endParaRPr>
                    </a:p>
                  </a:txBody>
                  <a:tcPr/>
                </a:tc>
                <a:tc>
                  <a:txBody>
                    <a:bodyPr/>
                    <a:lstStyle/>
                    <a:p>
                      <a:endParaRPr lang="en-US" sz="2400" b="1" dirty="0">
                        <a:solidFill>
                          <a:srgbClr val="FF0000"/>
                        </a:solidFill>
                      </a:endParaRPr>
                    </a:p>
                  </a:txBody>
                  <a:tcPr/>
                </a:tc>
                <a:extLst>
                  <a:ext uri="{0D108BD9-81ED-4DB2-BD59-A6C34878D82A}">
                    <a16:rowId xmlns:a16="http://schemas.microsoft.com/office/drawing/2014/main" val="914470541"/>
                  </a:ext>
                </a:extLst>
              </a:tr>
            </a:tbl>
          </a:graphicData>
        </a:graphic>
      </p:graphicFrame>
      <p:pic>
        <p:nvPicPr>
          <p:cNvPr id="4" name="Picture 3">
            <a:extLst>
              <a:ext uri="{FF2B5EF4-FFF2-40B4-BE49-F238E27FC236}">
                <a16:creationId xmlns:a16="http://schemas.microsoft.com/office/drawing/2014/main" id="{B0D227F3-636A-4D35-B4E9-46DEFF231E4D}"/>
              </a:ext>
            </a:extLst>
          </p:cNvPr>
          <p:cNvPicPr>
            <a:picLocks noChangeAspect="1"/>
          </p:cNvPicPr>
          <p:nvPr/>
        </p:nvPicPr>
        <p:blipFill>
          <a:blip r:embed="rId2"/>
          <a:stretch>
            <a:fillRect/>
          </a:stretch>
        </p:blipFill>
        <p:spPr>
          <a:xfrm>
            <a:off x="9961051" y="4655224"/>
            <a:ext cx="2078916" cy="2017951"/>
          </a:xfrm>
          <a:prstGeom prst="rect">
            <a:avLst/>
          </a:prstGeom>
        </p:spPr>
      </p:pic>
    </p:spTree>
    <p:extLst>
      <p:ext uri="{BB962C8B-B14F-4D97-AF65-F5344CB8AC3E}">
        <p14:creationId xmlns:p14="http://schemas.microsoft.com/office/powerpoint/2010/main" val="252319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869338" cy="1574307"/>
          </a:xfrm>
        </p:spPr>
        <p:txBody>
          <a:bodyPr>
            <a:normAutofit fontScale="90000"/>
          </a:bodyPr>
          <a:lstStyle/>
          <a:p>
            <a:pPr algn="ctr"/>
            <a:r>
              <a:rPr lang="en-US" dirty="0"/>
              <a:t>Some of the New vendors for the 2025 sale!</a:t>
            </a:r>
            <a:br>
              <a:rPr lang="en-US" dirty="0"/>
            </a:br>
            <a:endParaRPr lang="en-US" dirty="0"/>
          </a:p>
        </p:txBody>
      </p:sp>
      <p:pic>
        <p:nvPicPr>
          <p:cNvPr id="4" name="Picture 3">
            <a:extLst>
              <a:ext uri="{FF2B5EF4-FFF2-40B4-BE49-F238E27FC236}">
                <a16:creationId xmlns:a16="http://schemas.microsoft.com/office/drawing/2014/main" id="{9D48567C-901A-2EEE-743D-791D27841373}"/>
              </a:ext>
            </a:extLst>
          </p:cNvPr>
          <p:cNvPicPr>
            <a:picLocks noChangeAspect="1"/>
          </p:cNvPicPr>
          <p:nvPr/>
        </p:nvPicPr>
        <p:blipFill>
          <a:blip r:embed="rId2"/>
          <a:stretch>
            <a:fillRect/>
          </a:stretch>
        </p:blipFill>
        <p:spPr>
          <a:xfrm rot="20308357">
            <a:off x="1794111" y="4557751"/>
            <a:ext cx="2676525" cy="1743075"/>
          </a:xfrm>
          <a:prstGeom prst="rect">
            <a:avLst/>
          </a:prstGeom>
        </p:spPr>
      </p:pic>
      <p:pic>
        <p:nvPicPr>
          <p:cNvPr id="25" name="Picture 24">
            <a:extLst>
              <a:ext uri="{FF2B5EF4-FFF2-40B4-BE49-F238E27FC236}">
                <a16:creationId xmlns:a16="http://schemas.microsoft.com/office/drawing/2014/main" id="{D87CD51E-9156-8790-9FAD-0E83D4D6339E}"/>
              </a:ext>
            </a:extLst>
          </p:cNvPr>
          <p:cNvPicPr>
            <a:picLocks noChangeAspect="1"/>
          </p:cNvPicPr>
          <p:nvPr/>
        </p:nvPicPr>
        <p:blipFill>
          <a:blip r:embed="rId3"/>
          <a:stretch>
            <a:fillRect/>
          </a:stretch>
        </p:blipFill>
        <p:spPr>
          <a:xfrm rot="20268942">
            <a:off x="1065437" y="3063648"/>
            <a:ext cx="2905125" cy="1485900"/>
          </a:xfrm>
          <a:prstGeom prst="rect">
            <a:avLst/>
          </a:prstGeom>
        </p:spPr>
      </p:pic>
      <p:pic>
        <p:nvPicPr>
          <p:cNvPr id="28" name="Picture 27">
            <a:extLst>
              <a:ext uri="{FF2B5EF4-FFF2-40B4-BE49-F238E27FC236}">
                <a16:creationId xmlns:a16="http://schemas.microsoft.com/office/drawing/2014/main" id="{FF7F766F-FE87-5BCA-3868-2BFD6A9EDF36}"/>
              </a:ext>
            </a:extLst>
          </p:cNvPr>
          <p:cNvPicPr>
            <a:picLocks noChangeAspect="1"/>
          </p:cNvPicPr>
          <p:nvPr/>
        </p:nvPicPr>
        <p:blipFill>
          <a:blip r:embed="rId4"/>
          <a:stretch>
            <a:fillRect/>
          </a:stretch>
        </p:blipFill>
        <p:spPr>
          <a:xfrm rot="20250066">
            <a:off x="167663" y="1800111"/>
            <a:ext cx="2924175" cy="1485900"/>
          </a:xfrm>
          <a:prstGeom prst="rect">
            <a:avLst/>
          </a:prstGeom>
        </p:spPr>
      </p:pic>
      <p:pic>
        <p:nvPicPr>
          <p:cNvPr id="30" name="Picture 29">
            <a:extLst>
              <a:ext uri="{FF2B5EF4-FFF2-40B4-BE49-F238E27FC236}">
                <a16:creationId xmlns:a16="http://schemas.microsoft.com/office/drawing/2014/main" id="{BAA544B9-BA3C-BD74-9C84-E53CE31E245C}"/>
              </a:ext>
            </a:extLst>
          </p:cNvPr>
          <p:cNvPicPr>
            <a:picLocks noChangeAspect="1"/>
          </p:cNvPicPr>
          <p:nvPr/>
        </p:nvPicPr>
        <p:blipFill>
          <a:blip r:embed="rId5"/>
          <a:stretch>
            <a:fillRect/>
          </a:stretch>
        </p:blipFill>
        <p:spPr>
          <a:xfrm>
            <a:off x="3651459" y="1406583"/>
            <a:ext cx="2914650" cy="1457325"/>
          </a:xfrm>
          <a:prstGeom prst="rect">
            <a:avLst/>
          </a:prstGeom>
        </p:spPr>
      </p:pic>
      <p:pic>
        <p:nvPicPr>
          <p:cNvPr id="32" name="Picture 31">
            <a:extLst>
              <a:ext uri="{FF2B5EF4-FFF2-40B4-BE49-F238E27FC236}">
                <a16:creationId xmlns:a16="http://schemas.microsoft.com/office/drawing/2014/main" id="{0C3D8564-C006-6E07-51B9-16F78597E0F0}"/>
              </a:ext>
            </a:extLst>
          </p:cNvPr>
          <p:cNvPicPr>
            <a:picLocks noChangeAspect="1"/>
          </p:cNvPicPr>
          <p:nvPr/>
        </p:nvPicPr>
        <p:blipFill>
          <a:blip r:embed="rId6"/>
          <a:stretch>
            <a:fillRect/>
          </a:stretch>
        </p:blipFill>
        <p:spPr>
          <a:xfrm rot="20290613">
            <a:off x="357606" y="4495212"/>
            <a:ext cx="1136832" cy="2171909"/>
          </a:xfrm>
          <a:prstGeom prst="rect">
            <a:avLst/>
          </a:prstGeom>
        </p:spPr>
      </p:pic>
      <p:pic>
        <p:nvPicPr>
          <p:cNvPr id="34" name="Picture 33">
            <a:extLst>
              <a:ext uri="{FF2B5EF4-FFF2-40B4-BE49-F238E27FC236}">
                <a16:creationId xmlns:a16="http://schemas.microsoft.com/office/drawing/2014/main" id="{1AF9F7B0-2CDD-A513-8E26-EE48CC0AC664}"/>
              </a:ext>
            </a:extLst>
          </p:cNvPr>
          <p:cNvPicPr>
            <a:picLocks noChangeAspect="1"/>
          </p:cNvPicPr>
          <p:nvPr/>
        </p:nvPicPr>
        <p:blipFill>
          <a:blip r:embed="rId7"/>
          <a:stretch>
            <a:fillRect/>
          </a:stretch>
        </p:blipFill>
        <p:spPr>
          <a:xfrm rot="6615040">
            <a:off x="9933954" y="1201768"/>
            <a:ext cx="1468881" cy="2703976"/>
          </a:xfrm>
          <a:prstGeom prst="rect">
            <a:avLst/>
          </a:prstGeom>
        </p:spPr>
      </p:pic>
      <p:pic>
        <p:nvPicPr>
          <p:cNvPr id="36" name="Picture 35">
            <a:extLst>
              <a:ext uri="{FF2B5EF4-FFF2-40B4-BE49-F238E27FC236}">
                <a16:creationId xmlns:a16="http://schemas.microsoft.com/office/drawing/2014/main" id="{2372B273-0F60-4528-859E-2EA31C9B8DC3}"/>
              </a:ext>
            </a:extLst>
          </p:cNvPr>
          <p:cNvPicPr>
            <a:picLocks noChangeAspect="1"/>
          </p:cNvPicPr>
          <p:nvPr/>
        </p:nvPicPr>
        <p:blipFill>
          <a:blip r:embed="rId8"/>
          <a:stretch>
            <a:fillRect/>
          </a:stretch>
        </p:blipFill>
        <p:spPr>
          <a:xfrm rot="1254589">
            <a:off x="9453646" y="3431277"/>
            <a:ext cx="2341391" cy="1193801"/>
          </a:xfrm>
          <a:prstGeom prst="rect">
            <a:avLst/>
          </a:prstGeom>
        </p:spPr>
      </p:pic>
      <p:pic>
        <p:nvPicPr>
          <p:cNvPr id="38" name="Picture 37">
            <a:extLst>
              <a:ext uri="{FF2B5EF4-FFF2-40B4-BE49-F238E27FC236}">
                <a16:creationId xmlns:a16="http://schemas.microsoft.com/office/drawing/2014/main" id="{7DB6DC3B-12E4-0766-FD7A-4AA94190F206}"/>
              </a:ext>
            </a:extLst>
          </p:cNvPr>
          <p:cNvPicPr>
            <a:picLocks noChangeAspect="1"/>
          </p:cNvPicPr>
          <p:nvPr/>
        </p:nvPicPr>
        <p:blipFill>
          <a:blip r:embed="rId9"/>
          <a:stretch>
            <a:fillRect/>
          </a:stretch>
        </p:blipFill>
        <p:spPr>
          <a:xfrm rot="1450353">
            <a:off x="6720723" y="2365460"/>
            <a:ext cx="2539683" cy="1298985"/>
          </a:xfrm>
          <a:prstGeom prst="rect">
            <a:avLst/>
          </a:prstGeom>
        </p:spPr>
      </p:pic>
      <p:pic>
        <p:nvPicPr>
          <p:cNvPr id="40" name="Picture 39">
            <a:extLst>
              <a:ext uri="{FF2B5EF4-FFF2-40B4-BE49-F238E27FC236}">
                <a16:creationId xmlns:a16="http://schemas.microsoft.com/office/drawing/2014/main" id="{A1EF05DB-CA51-C0CE-E191-FEA46BA315D5}"/>
              </a:ext>
            </a:extLst>
          </p:cNvPr>
          <p:cNvPicPr>
            <a:picLocks noChangeAspect="1"/>
          </p:cNvPicPr>
          <p:nvPr/>
        </p:nvPicPr>
        <p:blipFill>
          <a:blip r:embed="rId10"/>
          <a:stretch>
            <a:fillRect/>
          </a:stretch>
        </p:blipFill>
        <p:spPr>
          <a:xfrm rot="1414962">
            <a:off x="5753034" y="3567397"/>
            <a:ext cx="2268953" cy="1178677"/>
          </a:xfrm>
          <a:prstGeom prst="rect">
            <a:avLst/>
          </a:prstGeom>
        </p:spPr>
      </p:pic>
      <p:pic>
        <p:nvPicPr>
          <p:cNvPr id="42" name="Picture 41">
            <a:extLst>
              <a:ext uri="{FF2B5EF4-FFF2-40B4-BE49-F238E27FC236}">
                <a16:creationId xmlns:a16="http://schemas.microsoft.com/office/drawing/2014/main" id="{71552AC9-AECD-E07D-9B14-00D839D09C5B}"/>
              </a:ext>
            </a:extLst>
          </p:cNvPr>
          <p:cNvPicPr>
            <a:picLocks noChangeAspect="1"/>
          </p:cNvPicPr>
          <p:nvPr/>
        </p:nvPicPr>
        <p:blipFill>
          <a:blip r:embed="rId11"/>
          <a:stretch>
            <a:fillRect/>
          </a:stretch>
        </p:blipFill>
        <p:spPr>
          <a:xfrm rot="1368784">
            <a:off x="8024911" y="4199149"/>
            <a:ext cx="2065496" cy="1053266"/>
          </a:xfrm>
          <a:prstGeom prst="rect">
            <a:avLst/>
          </a:prstGeom>
        </p:spPr>
      </p:pic>
      <p:pic>
        <p:nvPicPr>
          <p:cNvPr id="44" name="Picture 43">
            <a:extLst>
              <a:ext uri="{FF2B5EF4-FFF2-40B4-BE49-F238E27FC236}">
                <a16:creationId xmlns:a16="http://schemas.microsoft.com/office/drawing/2014/main" id="{46540AAD-79B1-B747-83B5-A7190B668CE8}"/>
              </a:ext>
            </a:extLst>
          </p:cNvPr>
          <p:cNvPicPr>
            <a:picLocks noChangeAspect="1"/>
          </p:cNvPicPr>
          <p:nvPr/>
        </p:nvPicPr>
        <p:blipFill>
          <a:blip r:embed="rId12"/>
          <a:stretch>
            <a:fillRect/>
          </a:stretch>
        </p:blipFill>
        <p:spPr>
          <a:xfrm rot="1302967">
            <a:off x="9937111" y="5130137"/>
            <a:ext cx="2270560" cy="1150218"/>
          </a:xfrm>
          <a:prstGeom prst="rect">
            <a:avLst/>
          </a:prstGeom>
        </p:spPr>
      </p:pic>
      <p:pic>
        <p:nvPicPr>
          <p:cNvPr id="46" name="Picture 45">
            <a:extLst>
              <a:ext uri="{FF2B5EF4-FFF2-40B4-BE49-F238E27FC236}">
                <a16:creationId xmlns:a16="http://schemas.microsoft.com/office/drawing/2014/main" id="{A3E0546E-646A-BCA2-98F9-84012A466601}"/>
              </a:ext>
            </a:extLst>
          </p:cNvPr>
          <p:cNvPicPr>
            <a:picLocks noChangeAspect="1"/>
          </p:cNvPicPr>
          <p:nvPr/>
        </p:nvPicPr>
        <p:blipFill>
          <a:blip r:embed="rId13"/>
          <a:stretch>
            <a:fillRect/>
          </a:stretch>
        </p:blipFill>
        <p:spPr>
          <a:xfrm rot="1518931">
            <a:off x="6716205" y="5119281"/>
            <a:ext cx="2370607" cy="1220511"/>
          </a:xfrm>
          <a:prstGeom prst="rect">
            <a:avLst/>
          </a:prstGeom>
        </p:spPr>
      </p:pic>
    </p:spTree>
    <p:extLst>
      <p:ext uri="{BB962C8B-B14F-4D97-AF65-F5344CB8AC3E}">
        <p14:creationId xmlns:p14="http://schemas.microsoft.com/office/powerpoint/2010/main" val="22830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9409-078D-9D51-51D7-8FCCAB721DC5}"/>
              </a:ext>
            </a:extLst>
          </p:cNvPr>
          <p:cNvSpPr>
            <a:spLocks noGrp="1"/>
          </p:cNvSpPr>
          <p:nvPr>
            <p:ph type="ctrTitle"/>
          </p:nvPr>
        </p:nvSpPr>
        <p:spPr>
          <a:xfrm>
            <a:off x="684212" y="609600"/>
            <a:ext cx="8001000" cy="914400"/>
          </a:xfrm>
        </p:spPr>
        <p:txBody>
          <a:bodyPr/>
          <a:lstStyle/>
          <a:p>
            <a:r>
              <a:rPr lang="en-US" dirty="0">
                <a:highlight>
                  <a:srgbClr val="FF0000"/>
                </a:highlight>
              </a:rPr>
              <a:t>MIX and Match!</a:t>
            </a:r>
          </a:p>
        </p:txBody>
      </p:sp>
      <p:sp>
        <p:nvSpPr>
          <p:cNvPr id="3" name="Subtitle 2">
            <a:extLst>
              <a:ext uri="{FF2B5EF4-FFF2-40B4-BE49-F238E27FC236}">
                <a16:creationId xmlns:a16="http://schemas.microsoft.com/office/drawing/2014/main" id="{BEB54375-5F2D-3B25-07B6-10D94D85C7B0}"/>
              </a:ext>
            </a:extLst>
          </p:cNvPr>
          <p:cNvSpPr>
            <a:spLocks noGrp="1"/>
          </p:cNvSpPr>
          <p:nvPr>
            <p:ph type="subTitle" idx="1"/>
          </p:nvPr>
        </p:nvSpPr>
        <p:spPr>
          <a:xfrm>
            <a:off x="235527" y="1524000"/>
            <a:ext cx="11720946" cy="5237017"/>
          </a:xfrm>
        </p:spPr>
        <p:txBody>
          <a:bodyPr>
            <a:normAutofit/>
          </a:bodyPr>
          <a:lstStyle/>
          <a:p>
            <a:r>
              <a:rPr lang="en-US" sz="3200" b="1" dirty="0">
                <a:solidFill>
                  <a:srgbClr val="FFFF00"/>
                </a:solidFill>
              </a:rPr>
              <a:t>GET CARDS FROM OTHER DISTRICTS TO SELL!</a:t>
            </a:r>
          </a:p>
          <a:p>
            <a:r>
              <a:rPr lang="en-US" sz="3200" dirty="0">
                <a:solidFill>
                  <a:srgbClr val="FFFF00"/>
                </a:solidFill>
              </a:rPr>
              <a:t>Do you live in Summerville but Mom works in Mt. Pleasant?</a:t>
            </a:r>
          </a:p>
          <a:p>
            <a:r>
              <a:rPr lang="en-US" sz="3200" dirty="0">
                <a:solidFill>
                  <a:srgbClr val="FFFF00"/>
                </a:solidFill>
              </a:rPr>
              <a:t>	GET some ETIWAN Cards!</a:t>
            </a:r>
          </a:p>
          <a:p>
            <a:r>
              <a:rPr lang="en-US" sz="3200" dirty="0">
                <a:solidFill>
                  <a:srgbClr val="FFFF00"/>
                </a:solidFill>
              </a:rPr>
              <a:t>Maybe you live on James Island but Dad has co-workers from North Charleston and Goose Creek? </a:t>
            </a:r>
          </a:p>
          <a:p>
            <a:r>
              <a:rPr lang="en-US" sz="3200" dirty="0">
                <a:solidFill>
                  <a:srgbClr val="FFFF00"/>
                </a:solidFill>
              </a:rPr>
              <a:t>     GET some NORTH CHARLESTON and SWAMP FOX cards!</a:t>
            </a:r>
          </a:p>
          <a:p>
            <a:r>
              <a:rPr lang="en-US" sz="3200" b="1" dirty="0">
                <a:solidFill>
                  <a:srgbClr val="FFFF00"/>
                </a:solidFill>
              </a:rPr>
              <a:t>UNITS ARE ALSO WELCOME TO SELL IN UNSERVED AREAS! </a:t>
            </a:r>
          </a:p>
        </p:txBody>
      </p:sp>
    </p:spTree>
    <p:extLst>
      <p:ext uri="{BB962C8B-B14F-4D97-AF65-F5344CB8AC3E}">
        <p14:creationId xmlns:p14="http://schemas.microsoft.com/office/powerpoint/2010/main" val="92658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E1BFD-3B42-0E45-BEDD-34739BFAD33D}"/>
              </a:ext>
            </a:extLst>
          </p:cNvPr>
          <p:cNvPicPr>
            <a:picLocks noChangeAspect="1"/>
          </p:cNvPicPr>
          <p:nvPr/>
        </p:nvPicPr>
        <p:blipFill>
          <a:blip r:embed="rId2"/>
          <a:stretch>
            <a:fillRect/>
          </a:stretch>
        </p:blipFill>
        <p:spPr>
          <a:xfrm>
            <a:off x="1287666" y="256760"/>
            <a:ext cx="9696563" cy="6292630"/>
          </a:xfrm>
          <a:prstGeom prst="rect">
            <a:avLst/>
          </a:prstGeom>
        </p:spPr>
      </p:pic>
      <p:sp>
        <p:nvSpPr>
          <p:cNvPr id="4" name="Rectangle 3">
            <a:extLst>
              <a:ext uri="{FF2B5EF4-FFF2-40B4-BE49-F238E27FC236}">
                <a16:creationId xmlns:a16="http://schemas.microsoft.com/office/drawing/2014/main" id="{9E16F277-5D81-9029-5BD6-FD4945F2C900}"/>
              </a:ext>
            </a:extLst>
          </p:cNvPr>
          <p:cNvSpPr/>
          <p:nvPr/>
        </p:nvSpPr>
        <p:spPr>
          <a:xfrm>
            <a:off x="1749303" y="2967335"/>
            <a:ext cx="8693406"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Etiwan</a:t>
            </a:r>
            <a:r>
              <a:rPr lang="en-US" sz="5400" b="1" cap="none" spc="0" dirty="0">
                <a:ln w="22225">
                  <a:solidFill>
                    <a:schemeClr val="accent2"/>
                  </a:solidFill>
                  <a:prstDash val="solid"/>
                </a:ln>
                <a:solidFill>
                  <a:schemeClr val="accent2">
                    <a:lumMod val="40000"/>
                    <a:lumOff val="60000"/>
                  </a:schemeClr>
                </a:solidFill>
                <a:effectLst/>
              </a:rPr>
              <a:t> Dist. – Mt. Pleasant</a:t>
            </a:r>
          </a:p>
        </p:txBody>
      </p:sp>
    </p:spTree>
    <p:extLst>
      <p:ext uri="{BB962C8B-B14F-4D97-AF65-F5344CB8AC3E}">
        <p14:creationId xmlns:p14="http://schemas.microsoft.com/office/powerpoint/2010/main" val="423342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6FA8F-A6BD-1346-3DDC-83FC7C97A1CE}"/>
              </a:ext>
            </a:extLst>
          </p:cNvPr>
          <p:cNvPicPr>
            <a:picLocks noChangeAspect="1"/>
          </p:cNvPicPr>
          <p:nvPr/>
        </p:nvPicPr>
        <p:blipFill>
          <a:blip r:embed="rId2"/>
          <a:stretch>
            <a:fillRect/>
          </a:stretch>
        </p:blipFill>
        <p:spPr>
          <a:xfrm>
            <a:off x="1200150" y="309929"/>
            <a:ext cx="9704070" cy="6294988"/>
          </a:xfrm>
          <a:prstGeom prst="rect">
            <a:avLst/>
          </a:prstGeom>
        </p:spPr>
      </p:pic>
      <p:sp>
        <p:nvSpPr>
          <p:cNvPr id="4" name="Rectangle 3">
            <a:extLst>
              <a:ext uri="{FF2B5EF4-FFF2-40B4-BE49-F238E27FC236}">
                <a16:creationId xmlns:a16="http://schemas.microsoft.com/office/drawing/2014/main" id="{E74BC865-9BFC-1D6A-DA3D-68DE71443C14}"/>
              </a:ext>
            </a:extLst>
          </p:cNvPr>
          <p:cNvSpPr/>
          <p:nvPr/>
        </p:nvSpPr>
        <p:spPr>
          <a:xfrm>
            <a:off x="1872733" y="2967335"/>
            <a:ext cx="844654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NEW - Black River District</a:t>
            </a:r>
            <a:endParaRPr lang="en-U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66645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E546D5-E4C4-184A-FBD7-FCF4E0A7313D}"/>
              </a:ext>
            </a:extLst>
          </p:cNvPr>
          <p:cNvPicPr>
            <a:picLocks noChangeAspect="1"/>
          </p:cNvPicPr>
          <p:nvPr/>
        </p:nvPicPr>
        <p:blipFill>
          <a:blip r:embed="rId2"/>
          <a:stretch>
            <a:fillRect/>
          </a:stretch>
        </p:blipFill>
        <p:spPr>
          <a:xfrm>
            <a:off x="1142999" y="186131"/>
            <a:ext cx="9955531" cy="6453630"/>
          </a:xfrm>
          <a:prstGeom prst="rect">
            <a:avLst/>
          </a:prstGeom>
        </p:spPr>
      </p:pic>
      <p:sp>
        <p:nvSpPr>
          <p:cNvPr id="7" name="Rectangle 6">
            <a:extLst>
              <a:ext uri="{FF2B5EF4-FFF2-40B4-BE49-F238E27FC236}">
                <a16:creationId xmlns:a16="http://schemas.microsoft.com/office/drawing/2014/main" id="{3977A0D1-96C4-C062-CCCB-75C10209B523}"/>
              </a:ext>
            </a:extLst>
          </p:cNvPr>
          <p:cNvSpPr/>
          <p:nvPr/>
        </p:nvSpPr>
        <p:spPr>
          <a:xfrm>
            <a:off x="1127337" y="2967335"/>
            <a:ext cx="9937336"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Swamp Fox – Berkeley &amp; Dorchester</a:t>
            </a:r>
          </a:p>
        </p:txBody>
      </p:sp>
    </p:spTree>
    <p:extLst>
      <p:ext uri="{BB962C8B-B14F-4D97-AF65-F5344CB8AC3E}">
        <p14:creationId xmlns:p14="http://schemas.microsoft.com/office/powerpoint/2010/main" val="130977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92AF4-033A-EDB6-65BF-30CD71300171}"/>
              </a:ext>
            </a:extLst>
          </p:cNvPr>
          <p:cNvPicPr>
            <a:picLocks noChangeAspect="1"/>
          </p:cNvPicPr>
          <p:nvPr/>
        </p:nvPicPr>
        <p:blipFill>
          <a:blip r:embed="rId2"/>
          <a:stretch>
            <a:fillRect/>
          </a:stretch>
        </p:blipFill>
        <p:spPr>
          <a:xfrm>
            <a:off x="1076831" y="125730"/>
            <a:ext cx="10158300" cy="6537960"/>
          </a:xfrm>
          <a:prstGeom prst="rect">
            <a:avLst/>
          </a:prstGeom>
        </p:spPr>
      </p:pic>
      <p:sp>
        <p:nvSpPr>
          <p:cNvPr id="4" name="Rectangle 3">
            <a:extLst>
              <a:ext uri="{FF2B5EF4-FFF2-40B4-BE49-F238E27FC236}">
                <a16:creationId xmlns:a16="http://schemas.microsoft.com/office/drawing/2014/main" id="{733C4752-F10A-4B8B-CFB5-EA95A3ECD52F}"/>
              </a:ext>
            </a:extLst>
          </p:cNvPr>
          <p:cNvSpPr/>
          <p:nvPr/>
        </p:nvSpPr>
        <p:spPr>
          <a:xfrm>
            <a:off x="1366988" y="2967335"/>
            <a:ext cx="945803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Dist. – West Ashley</a:t>
            </a:r>
          </a:p>
        </p:txBody>
      </p:sp>
    </p:spTree>
    <p:extLst>
      <p:ext uri="{BB962C8B-B14F-4D97-AF65-F5344CB8AC3E}">
        <p14:creationId xmlns:p14="http://schemas.microsoft.com/office/powerpoint/2010/main" val="2573888537"/>
      </p:ext>
    </p:extLst>
  </p:cSld>
  <p:clrMapOvr>
    <a:masterClrMapping/>
  </p:clrMapOvr>
</p:sld>
</file>

<file path=ppt/theme/theme1.xml><?xml version="1.0" encoding="utf-8"?>
<a:theme xmlns:a="http://schemas.openxmlformats.org/drawingml/2006/main" name="Sl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2515</TotalTime>
  <Words>507</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Century Gothic</vt:lpstr>
      <vt:lpstr>Wingdings 3</vt:lpstr>
      <vt:lpstr>Slice</vt:lpstr>
      <vt:lpstr>Leaders’ Guide  ETIWAN &amp; BLACK RIVER dIST. 2025 Camp Card Sale </vt:lpstr>
      <vt:lpstr>Key Sale Dates</vt:lpstr>
      <vt:lpstr>Unit Commissions </vt:lpstr>
      <vt:lpstr>Some of the New vendors for the 2025 sale! </vt:lpstr>
      <vt:lpstr>MIX and Match!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Units can still return Unsold cards!</vt:lpstr>
      <vt:lpstr>Important Reminders</vt:lpstr>
      <vt:lpstr>Payment Methods</vt:lpstr>
      <vt:lpstr>Guideline for Selling Camp Cards in Front of Card Sponsor Stores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Camp Card Sale</dc:title>
  <dc:creator>Connie Bowes</dc:creator>
  <cp:lastModifiedBy>Trevor Shelor</cp:lastModifiedBy>
  <cp:revision>67</cp:revision>
  <cp:lastPrinted>2022-02-01T15:41:33Z</cp:lastPrinted>
  <dcterms:created xsi:type="dcterms:W3CDTF">2015-02-01T16:05:03Z</dcterms:created>
  <dcterms:modified xsi:type="dcterms:W3CDTF">2025-03-12T16:34:34Z</dcterms:modified>
</cp:coreProperties>
</file>